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3" r:id="rId1"/>
  </p:sldMasterIdLst>
  <p:notesMasterIdLst>
    <p:notesMasterId r:id="rId8"/>
  </p:notesMasterIdLst>
  <p:sldIdLst>
    <p:sldId id="297" r:id="rId2"/>
    <p:sldId id="311" r:id="rId3"/>
    <p:sldId id="312" r:id="rId4"/>
    <p:sldId id="313" r:id="rId5"/>
    <p:sldId id="314" r:id="rId6"/>
    <p:sldId id="298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77947-D8D6-46DA-AEF3-80F1D3C6F69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8F368-4765-4F49-A0F8-F273A89426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683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C55B-EC28-4255-9AB6-AF13F7B1BE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03B934E-E092-4264-AB5D-3BB8F4A19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C55B-EC28-4255-9AB6-AF13F7B1BE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934E-E092-4264-AB5D-3BB8F4A19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C55B-EC28-4255-9AB6-AF13F7B1BE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934E-E092-4264-AB5D-3BB8F4A19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C55B-EC28-4255-9AB6-AF13F7B1BE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934E-E092-4264-AB5D-3BB8F4A19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C55B-EC28-4255-9AB6-AF13F7B1BE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934E-E092-4264-AB5D-3BB8F4A19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C55B-EC28-4255-9AB6-AF13F7B1BE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934E-E092-4264-AB5D-3BB8F4A19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C55B-EC28-4255-9AB6-AF13F7B1BE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934E-E092-4264-AB5D-3BB8F4A19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C55B-EC28-4255-9AB6-AF13F7B1BE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934E-E092-4264-AB5D-3BB8F4A19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C55B-EC28-4255-9AB6-AF13F7B1BE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934E-E092-4264-AB5D-3BB8F4A19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C55B-EC28-4255-9AB6-AF13F7B1BE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934E-E092-4264-AB5D-3BB8F4A19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C55B-EC28-4255-9AB6-AF13F7B1BE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934E-E092-4264-AB5D-3BB8F4A19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F81C55B-EC28-4255-9AB6-AF13F7B1BE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03B934E-E092-4264-AB5D-3BB8F4A19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  <p:sldLayoutId id="214748411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learias.com/erosion-deposition-running-water-ground-water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4000">
                <a:solidFill>
                  <a:srgbClr val="FF0000"/>
                </a:solidFill>
                <a:latin typeface="Algerian" pitchFamily="82" charset="0"/>
                <a:cs typeface="Times New Roman" pitchFamily="18" charset="0"/>
              </a:rPr>
              <a:t>Courses </a:t>
            </a:r>
            <a:r>
              <a:rPr lang="en-US" sz="4000" smtClean="0">
                <a:solidFill>
                  <a:srgbClr val="FF0000"/>
                </a:solidFill>
                <a:latin typeface="Algerian" pitchFamily="82" charset="0"/>
                <a:cs typeface="Times New Roman" pitchFamily="18" charset="0"/>
              </a:rPr>
              <a:t>of river</a:t>
            </a:r>
            <a:endParaRPr lang="en-US" sz="4000" dirty="0">
              <a:solidFill>
                <a:srgbClr val="FF0000"/>
              </a:solidFill>
              <a:latin typeface="Algerian" pitchFamily="82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11450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810000"/>
            <a:ext cx="8610600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WEL </a:t>
            </a:r>
            <a:r>
              <a:rPr lang="en-US" sz="8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-COME</a:t>
            </a: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 </a:t>
            </a:r>
            <a:endParaRPr lang="en-US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7" name="Picture 7" descr="C:\Documents and Settings\S.B.Z.College\Desktop\product-desire-bouqu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385520">
            <a:off x="425232" y="987102"/>
            <a:ext cx="1892735" cy="3420845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8" name="Picture 8" descr="C:\Documents and Settings\KBP\Desktop\nacc ppt\Gu+lab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348751">
            <a:off x="7078794" y="989745"/>
            <a:ext cx="1758026" cy="327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495215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4972050"/>
            <a:ext cx="13716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495215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972050"/>
            <a:ext cx="13716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495215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4972050"/>
            <a:ext cx="13716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495215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4972050"/>
            <a:ext cx="13716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2057400" y="923330"/>
            <a:ext cx="51816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latin typeface="Algerian" pitchFamily="82" charset="0"/>
              </a:rPr>
              <a:t>DR.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  <a:cs typeface="Times New Roman" panose="02020603050405020304" pitchFamily="18" charset="0"/>
              </a:rPr>
              <a:t>B.R.USARE</a:t>
            </a:r>
          </a:p>
          <a:p>
            <a:pPr algn="ctr">
              <a:lnSpc>
                <a:spcPct val="150000"/>
              </a:lnSpc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  <a:cs typeface="Times New Roman" panose="02020603050405020304" pitchFamily="18" charset="0"/>
              </a:rPr>
              <a:t>Assistant Professor  </a:t>
            </a:r>
            <a:r>
              <a:rPr lang="en-US" sz="2000" dirty="0" smtClean="0">
                <a:latin typeface="Algerian" pitchFamily="82" charset="0"/>
                <a:cs typeface="Times New Roman" panose="02020603050405020304" pitchFamily="18" charset="0"/>
              </a:rPr>
              <a:t>                                        </a:t>
            </a:r>
            <a:endParaRPr lang="en-US" sz="2000" dirty="0">
              <a:latin typeface="Algerian" pitchFamily="82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dirty="0">
                <a:latin typeface="Algerian" pitchFamily="82" charset="0"/>
                <a:cs typeface="Times New Roman" panose="02020603050405020304" pitchFamily="18" charset="0"/>
              </a:rPr>
              <a:t>           </a:t>
            </a:r>
            <a:r>
              <a:rPr lang="en-US" sz="2000" dirty="0" smtClean="0">
                <a:latin typeface="Algerian" pitchFamily="82" charset="0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solidFill>
                  <a:srgbClr val="C00000"/>
                </a:solidFill>
                <a:latin typeface="Algerian" pitchFamily="82" charset="0"/>
                <a:cs typeface="Times New Roman" panose="02020603050405020304" pitchFamily="18" charset="0"/>
              </a:rPr>
              <a:t>Department </a:t>
            </a:r>
            <a:r>
              <a:rPr lang="en-US" sz="2000" dirty="0">
                <a:solidFill>
                  <a:srgbClr val="C00000"/>
                </a:solidFill>
                <a:latin typeface="Algerian" pitchFamily="82" charset="0"/>
                <a:cs typeface="Times New Roman" panose="02020603050405020304" pitchFamily="18" charset="0"/>
              </a:rPr>
              <a:t>of Geography,                                               </a:t>
            </a:r>
          </a:p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srgbClr val="7030A0"/>
                </a:solidFill>
                <a:latin typeface="Algerian" pitchFamily="82" charset="0"/>
                <a:cs typeface="Times New Roman" panose="02020603050405020304" pitchFamily="18" charset="0"/>
              </a:rPr>
              <a:t>Government College of Arts and science,</a:t>
            </a:r>
          </a:p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srgbClr val="7030A0"/>
                </a:solidFill>
                <a:latin typeface="Algerian" pitchFamily="82" charset="0"/>
                <a:cs typeface="Times New Roman" panose="02020603050405020304" pitchFamily="18" charset="0"/>
              </a:rPr>
              <a:t>Aurangabad</a:t>
            </a:r>
            <a:r>
              <a:rPr lang="en-US" sz="3600" dirty="0">
                <a:latin typeface="Algerian" pitchFamily="82" charset="0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400" y="445532"/>
            <a:ext cx="8915400" cy="2215991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23805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 Rounded MT Bold" pitchFamily="34" charset="0"/>
                <a:cs typeface="Arial" pitchFamily="34" charset="0"/>
                <a:hlinkClick r:id="rId2" tooltip="Courses of  a river"/>
              </a:rPr>
              <a:t>Courses of  a river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 Rounded MT Bold" pitchFamily="34" charset="0"/>
                <a:cs typeface="Arial" pitchFamily="34" charset="0"/>
                <a:hlinkClick r:id="rId2" tooltip="Upper Course / Stage of Youth (Erosion dominates):"/>
              </a:rPr>
              <a:t>Upper Course / Stage of Youth (Erosion dominates):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 Rounded MT Bold" pitchFamily="34" charset="0"/>
                <a:cs typeface="Arial" pitchFamily="34" charset="0"/>
                <a:hlinkClick r:id="rId2" tooltip="Middle Course/ Stage of Maturity (Transportation dominates):"/>
              </a:rPr>
              <a:t>Middle Course/ Stage of Maturity (Transportation dominates):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 Rounded MT Bold" pitchFamily="34" charset="0"/>
                <a:cs typeface="Arial" pitchFamily="34" charset="0"/>
                <a:hlinkClick r:id="rId2" tooltip="Lower Course/ Stage of Old (Deposition dominates):"/>
              </a:rPr>
              <a:t>Lower Course/ Stage of Old (Deposition    dominates):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4" name="Control 2"/>
          <p:cNvSpPr>
            <a:spLocks noChangeArrowheads="1" noChangeShapeType="1"/>
          </p:cNvSpPr>
          <p:nvPr/>
        </p:nvSpPr>
        <p:spPr bwMode="auto">
          <a:xfrm>
            <a:off x="0" y="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3276599"/>
            <a:ext cx="8915400" cy="3170099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33333"/>
                </a:solidFill>
                <a:latin typeface="Arial Rounded MT Bold" pitchFamily="34" charset="0"/>
              </a:rPr>
              <a:t>Upper Course / Stage of Youth (Erosion dominates):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rgbClr val="333333"/>
                </a:solidFill>
                <a:latin typeface="Arial Rounded MT Bold" pitchFamily="34" charset="0"/>
              </a:rPr>
              <a:t>It starts from the source of the river in hilly or mountainous areas.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rgbClr val="333333"/>
                </a:solidFill>
                <a:latin typeface="Arial Rounded MT Bold" pitchFamily="34" charset="0"/>
              </a:rPr>
              <a:t>The river flows down the steep slope and, as a result, its velocity and eroding power are at their maximum.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rgbClr val="333333"/>
                </a:solidFill>
                <a:latin typeface="Arial Rounded MT Bold" pitchFamily="34" charset="0"/>
              </a:rPr>
              <a:t>Streams are few, with poor integration.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rgbClr val="333333"/>
                </a:solidFill>
                <a:latin typeface="Arial Rounded MT Bold" pitchFamily="34" charset="0"/>
              </a:rPr>
              <a:t>As the river flows down with high velocity, vertical erosion or downward cutting will be high which results in the formation </a:t>
            </a:r>
            <a:r>
              <a:rPr lang="en-US" sz="2000" dirty="0" smtClean="0">
                <a:solidFill>
                  <a:srgbClr val="333333"/>
                </a:solidFill>
                <a:latin typeface="Arial Rounded MT Bold" pitchFamily="34" charset="0"/>
              </a:rPr>
              <a:t>of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rgbClr val="333333"/>
                </a:solidFill>
                <a:latin typeface="Arial Rounded MT Bold" pitchFamily="34" charset="0"/>
              </a:rPr>
              <a:t> </a:t>
            </a:r>
            <a:r>
              <a:rPr lang="en-US" sz="2000" b="1" dirty="0">
                <a:solidFill>
                  <a:srgbClr val="333333"/>
                </a:solidFill>
                <a:latin typeface="Arial Rounded MT Bold" pitchFamily="34" charset="0"/>
              </a:rPr>
              <a:t>V-Shaped Valleys.</a:t>
            </a:r>
            <a:endParaRPr lang="en-US" sz="2000" dirty="0">
              <a:solidFill>
                <a:srgbClr val="333333"/>
              </a:solidFill>
              <a:latin typeface="Arial Rounded MT Bold" pitchFamily="34" charset="0"/>
            </a:endParaRP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rgbClr val="333333"/>
                </a:solidFill>
                <a:latin typeface="Arial Rounded MT Bold" pitchFamily="34" charset="0"/>
              </a:rPr>
              <a:t>Waterfalls, rapids, and gorges exist where the local hard rock bodies are exposed.</a:t>
            </a:r>
            <a:endParaRPr lang="en-US" sz="2000" b="0" i="0" dirty="0">
              <a:solidFill>
                <a:srgbClr val="333333"/>
              </a:solidFill>
              <a:effectLst/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4427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76200"/>
            <a:ext cx="8260672" cy="1371599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Middle Course/ Stage of Maturity (Transportation dominates):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>
                <a:solidFill>
                  <a:srgbClr val="333333"/>
                </a:solidFill>
                <a:latin typeface="roboto"/>
              </a:rPr>
              <a:t>In </a:t>
            </a:r>
            <a:r>
              <a:rPr lang="en-US" dirty="0">
                <a:solidFill>
                  <a:srgbClr val="333333"/>
                </a:solidFill>
                <a:latin typeface="roboto"/>
              </a:rPr>
              <a:t>this stage, vertical erosion slowly starts to replace with lateral erosion or erosion from both sides of the channel.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333333"/>
                </a:solidFill>
                <a:latin typeface="roboto"/>
              </a:rPr>
              <a:t>Thus, the river channel causes the gradual disappearance of its V-shaped valley (not completely).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333333"/>
                </a:solidFill>
                <a:latin typeface="roboto"/>
              </a:rPr>
              <a:t>Streams are plenty at this stage with good integration.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333333"/>
                </a:solidFill>
                <a:latin typeface="roboto"/>
              </a:rPr>
              <a:t>Wider flood plains start to visible in this course and the volume of water increases with the confluence of many tributaries.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333333"/>
                </a:solidFill>
                <a:latin typeface="roboto"/>
              </a:rPr>
              <a:t>The work of river predominantly becomes transportation of the eroded materials from the upper course (little deposition too).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333333"/>
                </a:solidFill>
                <a:latin typeface="roboto"/>
              </a:rPr>
              <a:t>Landforms like alluvial fans, piedmont alluvial plains, meanders etc. can be seen at this stage.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5195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381000"/>
            <a:ext cx="8260672" cy="1066799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333333"/>
                </a:solidFill>
                <a:latin typeface="roboto"/>
              </a:rPr>
              <a:t/>
            </a:r>
            <a:br>
              <a:rPr lang="en-US" b="1" dirty="0" smtClean="0">
                <a:solidFill>
                  <a:srgbClr val="333333"/>
                </a:solidFill>
                <a:latin typeface="roboto"/>
              </a:rPr>
            </a:br>
            <a:r>
              <a:rPr lang="en-US" b="1" dirty="0" smtClean="0">
                <a:solidFill>
                  <a:srgbClr val="333333"/>
                </a:solidFill>
                <a:latin typeface="roboto"/>
              </a:rPr>
              <a:t>Lower </a:t>
            </a:r>
            <a:r>
              <a:rPr lang="en-US" b="1" dirty="0">
                <a:solidFill>
                  <a:srgbClr val="333333"/>
                </a:solidFill>
                <a:latin typeface="roboto"/>
              </a:rPr>
              <a:t>Course/ Stage of Old (Deposition dominates):</a:t>
            </a:r>
            <a:br>
              <a:rPr lang="en-US" b="1" dirty="0">
                <a:solidFill>
                  <a:srgbClr val="333333"/>
                </a:solidFill>
                <a:latin typeface="roboto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95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rgbClr val="333333"/>
                </a:solidFill>
                <a:latin typeface="roboto"/>
              </a:rPr>
              <a:t>The river starts to flow through a broad, level plain with heavy debris brought down from upper and middle courses.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333333"/>
                </a:solidFill>
                <a:latin typeface="roboto"/>
              </a:rPr>
              <a:t>Vertical erosion has almost stopped and lateral erosion still goes on.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333333"/>
                </a:solidFill>
                <a:latin typeface="roboto"/>
              </a:rPr>
              <a:t>The work of the river is mainly deposition, building up its bed and forming an extensive flood plain.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333333"/>
                </a:solidFill>
                <a:latin typeface="roboto"/>
              </a:rPr>
              <a:t>Landforms like braided channels, floodplains, levees, meanders, oxbow lakes, deltas etc. can be seen at this stage.</a:t>
            </a:r>
            <a:endParaRPr lang="en-US" b="0" i="0" dirty="0">
              <a:solidFill>
                <a:srgbClr val="333333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436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Erosion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16763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Font typeface="+mj-lt"/>
              <a:buAutoNum type="arabicPeriod"/>
            </a:pPr>
            <a:r>
              <a:rPr lang="en-US" b="1" dirty="0" smtClean="0">
                <a:solidFill>
                  <a:srgbClr val="333333"/>
                </a:solidFill>
                <a:latin typeface="+mj-lt"/>
              </a:rPr>
              <a:t>Corrosion </a:t>
            </a:r>
            <a:r>
              <a:rPr lang="en-US" b="1" dirty="0">
                <a:solidFill>
                  <a:srgbClr val="333333"/>
                </a:solidFill>
                <a:latin typeface="+mj-lt"/>
              </a:rPr>
              <a:t>or </a:t>
            </a:r>
            <a:r>
              <a:rPr lang="en-US" b="1" dirty="0" smtClean="0">
                <a:solidFill>
                  <a:srgbClr val="333333"/>
                </a:solidFill>
                <a:latin typeface="+mj-lt"/>
              </a:rPr>
              <a:t>Abrasion:</a:t>
            </a:r>
            <a:r>
              <a:rPr lang="en-US" dirty="0">
                <a:solidFill>
                  <a:srgbClr val="333333"/>
                </a:solidFill>
                <a:latin typeface="+mj-lt"/>
              </a:rPr>
              <a:t> As the rock particles bounce, scrape and drag along the bottom and sides of the river, they break off additional rock fragments. This form of erosion is called </a:t>
            </a:r>
            <a:r>
              <a:rPr lang="en-US" dirty="0" smtClean="0">
                <a:solidFill>
                  <a:srgbClr val="333333"/>
                </a:solidFill>
                <a:latin typeface="+mj-lt"/>
              </a:rPr>
              <a:t>corrosion </a:t>
            </a:r>
            <a:r>
              <a:rPr lang="en-US" dirty="0">
                <a:solidFill>
                  <a:srgbClr val="333333"/>
                </a:solidFill>
                <a:latin typeface="+mj-lt"/>
              </a:rPr>
              <a:t>or </a:t>
            </a:r>
            <a:r>
              <a:rPr lang="en-US" dirty="0" smtClean="0">
                <a:solidFill>
                  <a:srgbClr val="333333"/>
                </a:solidFill>
                <a:latin typeface="+mj-lt"/>
              </a:rPr>
              <a:t>abrasion. </a:t>
            </a:r>
            <a:r>
              <a:rPr lang="en-US" dirty="0">
                <a:solidFill>
                  <a:srgbClr val="333333"/>
                </a:solidFill>
                <a:latin typeface="+mj-lt"/>
              </a:rPr>
              <a:t>They are two types: vertical corrosion which acts downward and lateral corrosion which acts on both sides.</a:t>
            </a:r>
          </a:p>
          <a:p>
            <a:pPr algn="just"/>
            <a:endParaRPr lang="en-US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5527" y="3657600"/>
            <a:ext cx="87630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333333"/>
                </a:solidFill>
                <a:latin typeface="+mj-lt"/>
              </a:rPr>
              <a:t>2.Corrosion </a:t>
            </a:r>
            <a:r>
              <a:rPr lang="en-US" sz="2400" b="1" dirty="0">
                <a:solidFill>
                  <a:srgbClr val="333333"/>
                </a:solidFill>
                <a:latin typeface="+mj-lt"/>
              </a:rPr>
              <a:t>or Solution: </a:t>
            </a:r>
            <a:r>
              <a:rPr lang="en-US" sz="2400" dirty="0">
                <a:solidFill>
                  <a:srgbClr val="333333"/>
                </a:solidFill>
                <a:latin typeface="+mj-lt"/>
              </a:rPr>
              <a:t>This is the chemical or solvent action of water on soluble or partly soluble rocks with which the river water comes in contact.</a:t>
            </a:r>
            <a:endParaRPr lang="en-US" sz="2400" b="0" i="0" dirty="0">
              <a:solidFill>
                <a:srgbClr val="333333"/>
              </a:solidFill>
              <a:effectLst/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5467529"/>
            <a:ext cx="8763000" cy="120032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333333"/>
                </a:solidFill>
                <a:latin typeface="+mj-lt"/>
              </a:rPr>
              <a:t>3.Hydraulic </a:t>
            </a:r>
            <a:r>
              <a:rPr lang="en-US" sz="2400" b="1" dirty="0">
                <a:solidFill>
                  <a:srgbClr val="333333"/>
                </a:solidFill>
                <a:latin typeface="+mj-lt"/>
              </a:rPr>
              <a:t>Action: </a:t>
            </a:r>
            <a:r>
              <a:rPr lang="en-US" sz="2400" dirty="0">
                <a:solidFill>
                  <a:srgbClr val="333333"/>
                </a:solidFill>
                <a:latin typeface="+mj-lt"/>
              </a:rPr>
              <a:t>This is the mechanical loosening and sweeping away of material by the sheer force or river water itself. No load or material is involved in this process.</a:t>
            </a:r>
            <a:endParaRPr lang="en-US" sz="2400" b="0" i="0" dirty="0">
              <a:solidFill>
                <a:srgbClr val="333333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3281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57702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1295400"/>
            <a:ext cx="1676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 descr="57702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95400"/>
            <a:ext cx="1676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 rot="20032339">
            <a:off x="2422375" y="4315603"/>
            <a:ext cx="4322763" cy="1276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dirty="0">
                <a:ln w="9525">
                  <a:solidFill>
                    <a:srgbClr val="FF9900"/>
                  </a:solidFill>
                  <a:miter lim="800000"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Thank You .....</a:t>
            </a:r>
          </a:p>
        </p:txBody>
      </p:sp>
      <p:pic>
        <p:nvPicPr>
          <p:cNvPr id="7" name="Picture 8" descr="C:\Documents and Settings\KBP\Desktop\nacc ppt\Gu+lab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76000">
            <a:off x="3708931" y="776582"/>
            <a:ext cx="2395538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621</TotalTime>
  <Words>320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Apothecary</vt:lpstr>
      <vt:lpstr>Slide 1</vt:lpstr>
      <vt:lpstr>Slide 2</vt:lpstr>
      <vt:lpstr>Middle Course/ Stage of Maturity (Transportation dominates): </vt:lpstr>
      <vt:lpstr> Lower Course/ Stage of Old (Deposition dominates): </vt:lpstr>
      <vt:lpstr>Erosion Types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lenovo</cp:lastModifiedBy>
  <cp:revision>83</cp:revision>
  <dcterms:created xsi:type="dcterms:W3CDTF">2014-04-18T01:54:06Z</dcterms:created>
  <dcterms:modified xsi:type="dcterms:W3CDTF">2023-04-26T07:12:10Z</dcterms:modified>
</cp:coreProperties>
</file>